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7" r:id="rId3"/>
    <p:sldId id="331" r:id="rId4"/>
    <p:sldId id="271" r:id="rId5"/>
    <p:sldId id="310" r:id="rId6"/>
    <p:sldId id="332" r:id="rId7"/>
    <p:sldId id="333" r:id="rId8"/>
    <p:sldId id="325" r:id="rId9"/>
    <p:sldId id="328" r:id="rId10"/>
    <p:sldId id="334" r:id="rId11"/>
    <p:sldId id="335" r:id="rId12"/>
    <p:sldId id="336" r:id="rId13"/>
    <p:sldId id="337" r:id="rId14"/>
    <p:sldId id="343" r:id="rId15"/>
    <p:sldId id="338" r:id="rId16"/>
    <p:sldId id="344" r:id="rId17"/>
    <p:sldId id="345" r:id="rId18"/>
    <p:sldId id="346" r:id="rId19"/>
    <p:sldId id="347" r:id="rId20"/>
    <p:sldId id="329" r:id="rId21"/>
    <p:sldId id="339" r:id="rId22"/>
    <p:sldId id="340" r:id="rId23"/>
    <p:sldId id="341" r:id="rId24"/>
    <p:sldId id="330" r:id="rId25"/>
    <p:sldId id="342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14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750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4B4-36FE-44C5-8266-60EE0355759E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AA90-C8CA-4A84-B4E1-A08211894A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22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8CF-2862-42D9-8100-B77199B7E870}" type="datetimeFigureOut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139E-67FD-4686-A761-4D7964A35B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74CD-6431-415F-86A3-BE2C9D4F7379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CF7A-DE47-476B-A3E1-D15E3C1F6354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339D-DD1C-4F80-A157-E1AD970184BA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C72-A5D8-4F12-AE16-1B6A67CB4E02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D2A-2948-4A18-B9EF-7C09EC99E855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44C1-1DA6-4EAC-A813-855F7D9461EA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2FC-8015-4D1B-A366-B88E5DB5577F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10D-9925-46E2-B19F-9CB7B70FCD90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F493-F98C-4DA4-B798-86A2CD134869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A80-7227-4128-A2E8-95C2DC0A1922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99A-6C14-46DB-B5B9-D5A259D1C4A2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8339B-1DB3-44F6-82C1-8415D8BAF124}" type="datetime1">
              <a:rPr lang="zh-TW" altLang="en-US" smtClean="0"/>
              <a:pPr/>
              <a:t>2014/6/10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7128792" cy="3456384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2014/06/10</a:t>
            </a:r>
            <a:endParaRPr lang="en-US" altLang="zh-TW" dirty="0"/>
          </a:p>
          <a:p>
            <a:pPr algn="l"/>
            <a:r>
              <a:rPr lang="en-US" altLang="zh-TW" dirty="0"/>
              <a:t>Author </a:t>
            </a:r>
            <a:r>
              <a:rPr lang="en-US" altLang="zh-TW" dirty="0" smtClean="0"/>
              <a:t>:</a:t>
            </a:r>
            <a:r>
              <a:rPr lang="en-US" altLang="zh-TW" dirty="0" err="1"/>
              <a:t>Shahab</a:t>
            </a:r>
            <a:r>
              <a:rPr lang="en-US" altLang="zh-TW" dirty="0"/>
              <a:t> </a:t>
            </a:r>
            <a:r>
              <a:rPr lang="en-US" altLang="zh-TW" dirty="0" err="1" smtClean="0"/>
              <a:t>Kamali</a:t>
            </a:r>
            <a:endParaRPr lang="en-US" altLang="zh-TW" dirty="0" smtClean="0"/>
          </a:p>
          <a:p>
            <a:pPr algn="l"/>
            <a:r>
              <a:rPr lang="en-US" altLang="zh-TW" dirty="0"/>
              <a:t>	 </a:t>
            </a:r>
            <a:r>
              <a:rPr lang="en-US" altLang="zh-TW" dirty="0" smtClean="0"/>
              <a:t>  </a:t>
            </a:r>
            <a:r>
              <a:rPr lang="en-US" altLang="zh-TW" dirty="0"/>
              <a:t>Frank Wm. </a:t>
            </a:r>
            <a:r>
              <a:rPr lang="en-US" altLang="zh-TW" dirty="0" err="1"/>
              <a:t>Tompa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SIGIR’13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</a:t>
            </a:r>
            <a:r>
              <a:rPr lang="en-US" altLang="zh-TW" dirty="0" smtClean="0"/>
              <a:t>Shao-Chun </a:t>
            </a:r>
            <a:r>
              <a:rPr lang="en-US" altLang="zh-TW" dirty="0"/>
              <a:t>Peng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61277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Retrieving Documents With Mathematical Content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4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SIMILARITY </a:t>
            </a:r>
            <a:r>
              <a:rPr lang="en-US" altLang="zh-TW" sz="45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SEARCH</a:t>
            </a:r>
            <a:endParaRPr lang="zh-TW" altLang="en-US" sz="45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Translate</a:t>
            </a:r>
          </a:p>
          <a:p>
            <a:pPr lvl="1"/>
            <a:r>
              <a:rPr lang="en-US" altLang="zh-TW" dirty="0" smtClean="0"/>
              <a:t>translated input into Presentation </a:t>
            </a:r>
            <a:r>
              <a:rPr lang="en-US" altLang="zh-TW" dirty="0" err="1" smtClean="0"/>
              <a:t>MathML</a:t>
            </a:r>
            <a:endParaRPr lang="en-US" altLang="zh-TW" dirty="0" smtClean="0"/>
          </a:p>
          <a:p>
            <a:r>
              <a:rPr lang="en-US" altLang="zh-TW" dirty="0" smtClean="0"/>
              <a:t>Similarity</a:t>
            </a:r>
          </a:p>
          <a:p>
            <a:pPr lvl="1"/>
            <a:r>
              <a:rPr lang="en-US" altLang="zh-TW" dirty="0" smtClean="0"/>
              <a:t>based on tree edit distance</a:t>
            </a:r>
          </a:p>
          <a:p>
            <a:pPr lvl="1"/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4662" y="3573016"/>
            <a:ext cx="39528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Tree Edit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T1 = (</a:t>
            </a:r>
            <a:r>
              <a:rPr lang="en-US" altLang="zh-TW" dirty="0" smtClean="0"/>
              <a:t>V1;E1)   T2 </a:t>
            </a:r>
            <a:r>
              <a:rPr lang="en-US" altLang="zh-TW" dirty="0"/>
              <a:t>= (V2;E2</a:t>
            </a:r>
            <a:r>
              <a:rPr lang="en-US" altLang="zh-TW" dirty="0" smtClean="0"/>
              <a:t>) </a:t>
            </a:r>
          </a:p>
          <a:p>
            <a:r>
              <a:rPr lang="el-GR" altLang="zh-TW" dirty="0" smtClean="0">
                <a:solidFill>
                  <a:srgbClr val="FF0000"/>
                </a:solidFill>
              </a:rPr>
              <a:t>τ</a:t>
            </a:r>
            <a:r>
              <a:rPr lang="en-US" altLang="zh-TW" dirty="0" smtClean="0"/>
              <a:t> is </a:t>
            </a:r>
            <a:r>
              <a:rPr lang="en-US" altLang="zh-TW" dirty="0"/>
              <a:t>a sequence of edit </a:t>
            </a:r>
            <a:r>
              <a:rPr lang="en-US" altLang="zh-TW" dirty="0" smtClean="0"/>
              <a:t>operations that </a:t>
            </a:r>
            <a:r>
              <a:rPr lang="en-US" altLang="zh-TW" dirty="0"/>
              <a:t>transforms T1 to T2</a:t>
            </a:r>
          </a:p>
          <a:p>
            <a:r>
              <a:rPr lang="en-US" altLang="zh-TW" dirty="0" err="1" smtClean="0"/>
              <a:t>dist</a:t>
            </a:r>
            <a:r>
              <a:rPr lang="en-US" altLang="zh-TW" dirty="0" smtClean="0"/>
              <a:t>(T1; </a:t>
            </a:r>
            <a:r>
              <a:rPr lang="en-US" altLang="zh-TW" dirty="0"/>
              <a:t>T2) = </a:t>
            </a:r>
            <a:r>
              <a:rPr lang="en-US" altLang="zh-TW" dirty="0" smtClean="0"/>
              <a:t>min {cost(</a:t>
            </a:r>
            <a:r>
              <a:rPr lang="el-GR" altLang="zh-TW" dirty="0"/>
              <a:t>τ</a:t>
            </a:r>
            <a:r>
              <a:rPr lang="en-US" altLang="zh-TW" dirty="0" smtClean="0"/>
              <a:t>)|</a:t>
            </a:r>
            <a:r>
              <a:rPr lang="el-GR" altLang="zh-TW" dirty="0" smtClean="0"/>
              <a:t>τ </a:t>
            </a:r>
            <a:r>
              <a:rPr lang="en-US" altLang="zh-TW" dirty="0" smtClean="0"/>
              <a:t>(T1</a:t>
            </a:r>
            <a:r>
              <a:rPr lang="en-US" altLang="zh-TW" dirty="0"/>
              <a:t>) = </a:t>
            </a:r>
            <a:r>
              <a:rPr lang="en-US" altLang="zh-TW" dirty="0" smtClean="0"/>
              <a:t>T2}</a:t>
            </a:r>
            <a:endParaRPr lang="en-US" altLang="zh-TW" dirty="0"/>
          </a:p>
          <a:p>
            <a:r>
              <a:rPr lang="en-US" altLang="zh-TW" dirty="0"/>
              <a:t>E1 and E2 </a:t>
            </a:r>
            <a:r>
              <a:rPr lang="en-US" altLang="zh-TW" dirty="0" smtClean="0"/>
              <a:t>represented by </a:t>
            </a:r>
            <a:r>
              <a:rPr lang="en-US" altLang="zh-TW" dirty="0"/>
              <a:t>trees T1 and T2.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1" y="4365104"/>
            <a:ext cx="446671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 </a:t>
            </a:r>
            <a:r>
              <a:rPr lang="en-US" altLang="zh-TW" dirty="0" smtClean="0"/>
              <a:t>Edit(cost)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zh-TW" dirty="0"/>
              <a:t>If </a:t>
            </a:r>
            <a:r>
              <a:rPr lang="el-GR" altLang="zh-TW" dirty="0" smtClean="0"/>
              <a:t>λ</a:t>
            </a:r>
            <a:r>
              <a:rPr lang="pt-BR" altLang="zh-TW" dirty="0" smtClean="0"/>
              <a:t>(N1</a:t>
            </a:r>
            <a:r>
              <a:rPr lang="pt-BR" altLang="zh-TW" dirty="0"/>
              <a:t>) = </a:t>
            </a:r>
            <a:r>
              <a:rPr lang="el-GR" altLang="zh-TW" dirty="0" smtClean="0"/>
              <a:t>λ</a:t>
            </a:r>
            <a:r>
              <a:rPr lang="pt-BR" altLang="zh-TW" dirty="0" smtClean="0"/>
              <a:t>(N2</a:t>
            </a:r>
            <a:r>
              <a:rPr lang="pt-BR" altLang="zh-TW" dirty="0"/>
              <a:t>) then </a:t>
            </a:r>
            <a:r>
              <a:rPr lang="pt-BR" altLang="zh-TW" dirty="0" smtClean="0"/>
              <a:t>cost(N1→N2</a:t>
            </a:r>
            <a:r>
              <a:rPr lang="pt-BR" altLang="zh-TW" dirty="0"/>
              <a:t>) = </a:t>
            </a:r>
            <a:r>
              <a:rPr lang="pt-BR" altLang="zh-TW" dirty="0" smtClean="0"/>
              <a:t>0</a:t>
            </a:r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FF0000"/>
                </a:solidFill>
              </a:rPr>
              <a:t>N1, N2 are leaf nodes </a:t>
            </a:r>
            <a:r>
              <a:rPr lang="en-US" altLang="zh-TW" dirty="0"/>
              <a:t>and </a:t>
            </a:r>
            <a:r>
              <a:rPr lang="el-GR" altLang="zh-TW" dirty="0"/>
              <a:t>λ</a:t>
            </a:r>
            <a:r>
              <a:rPr lang="en-US" altLang="zh-TW" dirty="0" smtClean="0"/>
              <a:t>(N1</a:t>
            </a:r>
            <a:r>
              <a:rPr lang="en-US" altLang="zh-TW" dirty="0"/>
              <a:t>) </a:t>
            </a:r>
            <a:r>
              <a:rPr lang="en-US" altLang="zh-TW" dirty="0" smtClean="0"/>
              <a:t>≠ </a:t>
            </a:r>
            <a:r>
              <a:rPr lang="el-GR" altLang="zh-TW" dirty="0"/>
              <a:t>λ</a:t>
            </a:r>
            <a:r>
              <a:rPr lang="en-US" altLang="zh-TW" dirty="0" smtClean="0"/>
              <a:t>(N2</a:t>
            </a:r>
            <a:r>
              <a:rPr lang="en-US" altLang="zh-TW" dirty="0"/>
              <a:t>) </a:t>
            </a:r>
            <a:r>
              <a:rPr lang="en-US" altLang="zh-TW" dirty="0" smtClean="0"/>
              <a:t>and</a:t>
            </a:r>
            <a:r>
              <a:rPr lang="el-GR" altLang="zh-TW" dirty="0"/>
              <a:t> λ</a:t>
            </a:r>
            <a:r>
              <a:rPr lang="en-US" altLang="zh-TW" dirty="0" smtClean="0"/>
              <a:t>(parent(N1</a:t>
            </a:r>
            <a:r>
              <a:rPr lang="en-US" altLang="zh-TW" dirty="0"/>
              <a:t>)) = </a:t>
            </a:r>
            <a:r>
              <a:rPr lang="el-GR" altLang="zh-TW" dirty="0"/>
              <a:t>λ</a:t>
            </a:r>
            <a:r>
              <a:rPr lang="en-US" altLang="zh-TW" dirty="0" smtClean="0"/>
              <a:t>(parent(N2)),</a:t>
            </a:r>
            <a:r>
              <a:rPr lang="pt-BR" altLang="zh-TW" dirty="0"/>
              <a:t> cost(N1→N2) </a:t>
            </a:r>
            <a:r>
              <a:rPr lang="pt-BR" altLang="zh-TW" dirty="0" smtClean="0"/>
              <a:t>=C</a:t>
            </a:r>
            <a:r>
              <a:rPr lang="pt-BR" altLang="zh-TW" sz="2000" dirty="0" smtClean="0"/>
              <a:t>PL</a:t>
            </a:r>
            <a:r>
              <a:rPr lang="pt-BR" altLang="zh-TW" sz="2400" dirty="0" smtClean="0"/>
              <a:t>(</a:t>
            </a:r>
            <a:r>
              <a:rPr lang="el-GR" altLang="zh-TW" sz="2400" dirty="0"/>
              <a:t>λ</a:t>
            </a:r>
            <a:r>
              <a:rPr lang="en-US" altLang="zh-TW" sz="2400" dirty="0" smtClean="0"/>
              <a:t>(parent(N1</a:t>
            </a:r>
            <a:r>
              <a:rPr lang="en-US" altLang="zh-TW" sz="2400" dirty="0"/>
              <a:t>)); </a:t>
            </a:r>
            <a:r>
              <a:rPr lang="el-GR" altLang="zh-TW" sz="2400" dirty="0"/>
              <a:t>λ</a:t>
            </a:r>
            <a:r>
              <a:rPr lang="en-US" altLang="zh-TW" sz="2400" dirty="0" smtClean="0"/>
              <a:t>(N1</a:t>
            </a:r>
            <a:r>
              <a:rPr lang="en-US" altLang="zh-TW" sz="2400" dirty="0"/>
              <a:t>); </a:t>
            </a:r>
            <a:r>
              <a:rPr lang="el-GR" altLang="zh-TW" sz="2400" dirty="0"/>
              <a:t>λ</a:t>
            </a:r>
            <a:r>
              <a:rPr lang="en-US" altLang="zh-TW" sz="2400" dirty="0" smtClean="0"/>
              <a:t>(N2</a:t>
            </a:r>
            <a:r>
              <a:rPr lang="en-US" altLang="zh-TW" sz="2400" dirty="0"/>
              <a:t>)</a:t>
            </a:r>
            <a:r>
              <a:rPr lang="pt-BR" altLang="zh-TW" sz="2400" dirty="0" smtClean="0"/>
              <a:t>)</a:t>
            </a:r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534730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橢圓 6"/>
          <p:cNvSpPr/>
          <p:nvPr/>
        </p:nvSpPr>
        <p:spPr>
          <a:xfrm>
            <a:off x="7467262" y="4401108"/>
            <a:ext cx="10081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mi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7971318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群組 13"/>
          <p:cNvGrpSpPr/>
          <p:nvPr/>
        </p:nvGrpSpPr>
        <p:grpSpPr>
          <a:xfrm>
            <a:off x="5997217" y="4401108"/>
            <a:ext cx="1008112" cy="1728192"/>
            <a:chOff x="5997217" y="4401108"/>
            <a:chExt cx="1008112" cy="1728192"/>
          </a:xfrm>
        </p:grpSpPr>
        <p:sp>
          <p:nvSpPr>
            <p:cNvPr id="6" name="橢圓 5"/>
            <p:cNvSpPr/>
            <p:nvPr/>
          </p:nvSpPr>
          <p:spPr>
            <a:xfrm>
              <a:off x="5997217" y="4401108"/>
              <a:ext cx="100811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mi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直線接點 7"/>
            <p:cNvCxnSpPr>
              <a:stCxn id="6" idx="4"/>
            </p:cNvCxnSpPr>
            <p:nvPr/>
          </p:nvCxnSpPr>
          <p:spPr>
            <a:xfrm>
              <a:off x="6501273" y="5049180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>
              <a:hlinkClick r:id="" action="ppaction://noaction" highlightClick="1"/>
            </p:cNvPr>
            <p:cNvSpPr/>
            <p:nvPr/>
          </p:nvSpPr>
          <p:spPr>
            <a:xfrm>
              <a:off x="6171118" y="5625244"/>
              <a:ext cx="64807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>
                  <a:solidFill>
                    <a:schemeClr val="tx1"/>
                  </a:solidFill>
                </a:rPr>
                <a:t>i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7611278" y="5625244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j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611278" y="5625244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91943" y="6322099"/>
            <a:ext cx="2217306" cy="476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Cost=</a:t>
            </a:r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α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>
            <a:off x="5742843" y="5805264"/>
            <a:ext cx="428275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220072" y="55892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N1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80140" y="5390257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N2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線單箭頭接點 21"/>
          <p:cNvCxnSpPr>
            <a:stCxn id="21" idx="1"/>
          </p:cNvCxnSpPr>
          <p:nvPr/>
        </p:nvCxnSpPr>
        <p:spPr>
          <a:xfrm flipH="1">
            <a:off x="8259350" y="5642285"/>
            <a:ext cx="320790" cy="23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 Edit(cost)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FF0000"/>
                </a:solidFill>
              </a:rPr>
              <a:t>N1, N2 are leaf nodes</a:t>
            </a:r>
            <a:r>
              <a:rPr lang="en-US" altLang="zh-TW" dirty="0"/>
              <a:t> and </a:t>
            </a:r>
            <a:r>
              <a:rPr lang="el-GR" altLang="zh-TW" dirty="0"/>
              <a:t>λ</a:t>
            </a:r>
            <a:r>
              <a:rPr lang="en-US" altLang="zh-TW" dirty="0" smtClean="0"/>
              <a:t>(N1)</a:t>
            </a:r>
            <a:r>
              <a:rPr lang="en-US" altLang="zh-TW" dirty="0"/>
              <a:t> ≠</a:t>
            </a:r>
            <a:r>
              <a:rPr lang="en-US" altLang="zh-TW" dirty="0" smtClean="0"/>
              <a:t> </a:t>
            </a:r>
            <a:r>
              <a:rPr lang="el-GR" altLang="zh-TW" dirty="0" smtClean="0"/>
              <a:t>λ</a:t>
            </a:r>
            <a:r>
              <a:rPr lang="en-US" altLang="zh-TW" dirty="0" smtClean="0"/>
              <a:t>(N2</a:t>
            </a:r>
            <a:r>
              <a:rPr lang="en-US" altLang="zh-TW" dirty="0"/>
              <a:t>) </a:t>
            </a:r>
            <a:r>
              <a:rPr lang="en-US" altLang="zh-TW" dirty="0" smtClean="0"/>
              <a:t>and </a:t>
            </a:r>
            <a:r>
              <a:rPr lang="el-GR" altLang="zh-TW" dirty="0" smtClean="0"/>
              <a:t>λ</a:t>
            </a:r>
            <a:r>
              <a:rPr lang="pt-BR" altLang="zh-TW" dirty="0" smtClean="0"/>
              <a:t>(parent(N1</a:t>
            </a:r>
            <a:r>
              <a:rPr lang="pt-BR" altLang="zh-TW" dirty="0"/>
              <a:t>)) </a:t>
            </a:r>
            <a:r>
              <a:rPr lang="en-US" altLang="zh-TW" dirty="0"/>
              <a:t>≠</a:t>
            </a:r>
            <a:r>
              <a:rPr lang="pt-BR" altLang="zh-TW" dirty="0" smtClean="0"/>
              <a:t> </a:t>
            </a:r>
            <a:r>
              <a:rPr lang="el-GR" altLang="zh-TW" dirty="0"/>
              <a:t>λ</a:t>
            </a:r>
            <a:r>
              <a:rPr lang="pt-BR" altLang="zh-TW" dirty="0" smtClean="0"/>
              <a:t>(parent(N2</a:t>
            </a:r>
            <a:r>
              <a:rPr lang="pt-BR" altLang="zh-TW" dirty="0"/>
              <a:t>)) then cost(N1→N2) </a:t>
            </a:r>
            <a:r>
              <a:rPr lang="pt-BR" altLang="zh-TW" dirty="0" smtClean="0"/>
              <a:t>=C</a:t>
            </a:r>
            <a:r>
              <a:rPr lang="pt-BR" altLang="zh-TW" sz="2000" dirty="0" smtClean="0"/>
              <a:t>L</a:t>
            </a:r>
            <a:r>
              <a:rPr lang="pt-BR" altLang="zh-TW" sz="2400" dirty="0" smtClean="0"/>
              <a:t>(</a:t>
            </a:r>
            <a:r>
              <a:rPr lang="el-GR" altLang="zh-TW" sz="2400" dirty="0"/>
              <a:t>λ</a:t>
            </a:r>
            <a:r>
              <a:rPr lang="en-US" altLang="zh-TW" sz="2400" dirty="0"/>
              <a:t>(N1) </a:t>
            </a:r>
            <a:r>
              <a:rPr lang="en-US" altLang="zh-TW" sz="2400" dirty="0" smtClean="0"/>
              <a:t>;</a:t>
            </a:r>
            <a:r>
              <a:rPr lang="el-GR" altLang="zh-TW" sz="2400" dirty="0"/>
              <a:t> λ</a:t>
            </a:r>
            <a:r>
              <a:rPr lang="en-US" altLang="zh-TW" sz="2400" dirty="0"/>
              <a:t>(N2) </a:t>
            </a:r>
            <a:r>
              <a:rPr lang="pt-BR" altLang="zh-TW" sz="2400" dirty="0" smtClean="0"/>
              <a:t>)</a:t>
            </a:r>
          </a:p>
          <a:p>
            <a:r>
              <a:rPr lang="en-US" altLang="zh-TW" dirty="0"/>
              <a:t>If N1, N2 are not both leaf nodes and </a:t>
            </a:r>
            <a:r>
              <a:rPr lang="el-GR" altLang="zh-TW" dirty="0"/>
              <a:t>λ</a:t>
            </a:r>
            <a:r>
              <a:rPr lang="en-US" altLang="zh-TW" dirty="0"/>
              <a:t>(N1) ≠ </a:t>
            </a:r>
            <a:r>
              <a:rPr lang="el-GR" altLang="zh-TW" dirty="0"/>
              <a:t>λ</a:t>
            </a:r>
            <a:r>
              <a:rPr lang="en-US" altLang="zh-TW" dirty="0"/>
              <a:t>(N2) </a:t>
            </a:r>
            <a:r>
              <a:rPr lang="pt-BR" altLang="zh-TW" dirty="0"/>
              <a:t>then cost(N1 → N2) = C</a:t>
            </a:r>
            <a:r>
              <a:rPr lang="pt-BR" altLang="zh-TW" sz="2400" dirty="0"/>
              <a:t>I</a:t>
            </a:r>
            <a:r>
              <a:rPr lang="pt-BR" altLang="zh-TW" dirty="0"/>
              <a:t> (</a:t>
            </a:r>
            <a:r>
              <a:rPr lang="el-GR" altLang="zh-TW" dirty="0"/>
              <a:t>λ</a:t>
            </a:r>
            <a:r>
              <a:rPr lang="pt-BR" altLang="zh-TW" dirty="0"/>
              <a:t>(N1); </a:t>
            </a:r>
            <a:r>
              <a:rPr lang="el-GR" altLang="zh-TW" dirty="0"/>
              <a:t>λ</a:t>
            </a:r>
            <a:r>
              <a:rPr lang="pt-BR" altLang="zh-TW" dirty="0"/>
              <a:t>(N2</a:t>
            </a:r>
            <a:r>
              <a:rPr lang="pt-BR" altLang="zh-TW" dirty="0" smtClean="0"/>
              <a:t>))</a:t>
            </a:r>
          </a:p>
          <a:p>
            <a:endParaRPr lang="pt-BR" altLang="zh-TW" dirty="0"/>
          </a:p>
          <a:p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73963"/>
            <a:ext cx="534730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5997217" y="4401108"/>
            <a:ext cx="1008112" cy="1728192"/>
            <a:chOff x="5997217" y="4401108"/>
            <a:chExt cx="1008112" cy="1728192"/>
          </a:xfrm>
        </p:grpSpPr>
        <p:sp>
          <p:nvSpPr>
            <p:cNvPr id="8" name="橢圓 7"/>
            <p:cNvSpPr/>
            <p:nvPr/>
          </p:nvSpPr>
          <p:spPr>
            <a:xfrm>
              <a:off x="5997217" y="4401108"/>
              <a:ext cx="1008112" cy="6480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mi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接點 8"/>
            <p:cNvCxnSpPr>
              <a:stCxn id="8" idx="4"/>
            </p:cNvCxnSpPr>
            <p:nvPr/>
          </p:nvCxnSpPr>
          <p:spPr>
            <a:xfrm>
              <a:off x="6501273" y="5049180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>
              <a:hlinkClick r:id="" action="ppaction://noaction" highlightClick="1"/>
            </p:cNvPr>
            <p:cNvSpPr/>
            <p:nvPr/>
          </p:nvSpPr>
          <p:spPr>
            <a:xfrm>
              <a:off x="6171118" y="5625244"/>
              <a:ext cx="64807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x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橢圓 10"/>
          <p:cNvSpPr/>
          <p:nvPr/>
        </p:nvSpPr>
        <p:spPr>
          <a:xfrm>
            <a:off x="7467262" y="4401108"/>
            <a:ext cx="10081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mn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7971318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611278" y="5625244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7467262" y="4401108"/>
            <a:ext cx="10081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mi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7956376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7596336" y="5625244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x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91943" y="6322099"/>
            <a:ext cx="2217306" cy="476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Cost=2</a:t>
            </a:r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β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單箭頭接點 18"/>
          <p:cNvCxnSpPr>
            <a:endCxn id="10" idx="1"/>
          </p:cNvCxnSpPr>
          <p:nvPr/>
        </p:nvCxnSpPr>
        <p:spPr>
          <a:xfrm>
            <a:off x="5742843" y="5805264"/>
            <a:ext cx="428275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220072" y="55892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N1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80140" y="5390257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N2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單箭頭接點 22"/>
          <p:cNvCxnSpPr>
            <a:stCxn id="21" idx="1"/>
            <a:endCxn id="13" idx="3"/>
          </p:cNvCxnSpPr>
          <p:nvPr/>
        </p:nvCxnSpPr>
        <p:spPr>
          <a:xfrm flipH="1">
            <a:off x="8259350" y="5642285"/>
            <a:ext cx="320790" cy="234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6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cost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altLang="zh-TW" sz="3000" dirty="0" smtClean="0">
                <a:latin typeface="Calibri"/>
              </a:rPr>
              <a:t>α</a:t>
            </a:r>
            <a:r>
              <a:rPr lang="en-US" altLang="zh-TW" sz="3000" dirty="0" smtClean="0">
                <a:latin typeface="Calibri"/>
              </a:rPr>
              <a:t>&lt;=</a:t>
            </a:r>
            <a:r>
              <a:rPr lang="el-GR" altLang="zh-TW" sz="3000" dirty="0" smtClean="0">
                <a:latin typeface="Calibri"/>
              </a:rPr>
              <a:t>β</a:t>
            </a:r>
            <a:r>
              <a:rPr lang="en-US" altLang="zh-TW" sz="3000" dirty="0" smtClean="0">
                <a:latin typeface="Calibri"/>
              </a:rPr>
              <a:t>&lt;=</a:t>
            </a:r>
            <a:r>
              <a:rPr lang="el-GR" altLang="zh-TW" sz="3000" dirty="0" smtClean="0">
                <a:latin typeface="Calibri"/>
              </a:rPr>
              <a:t>γ</a:t>
            </a:r>
            <a:endParaRPr lang="en-US" altLang="zh-TW" sz="3000" dirty="0" smtClean="0">
              <a:latin typeface="Calibri"/>
            </a:endParaRPr>
          </a:p>
          <a:p>
            <a:r>
              <a:rPr lang="en-US" altLang="zh-TW" sz="3000" dirty="0" smtClean="0">
                <a:latin typeface="Calibri"/>
              </a:rPr>
              <a:t>X+2 and X+1 are different with cost </a:t>
            </a:r>
            <a:r>
              <a:rPr lang="el-GR" altLang="zh-TW" sz="3000" dirty="0" smtClean="0">
                <a:solidFill>
                  <a:srgbClr val="FF0000"/>
                </a:solidFill>
                <a:latin typeface="Calibri"/>
              </a:rPr>
              <a:t>α</a:t>
            </a:r>
            <a:endParaRPr lang="en-US" altLang="zh-TW" sz="3000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altLang="zh-TW" sz="3000" dirty="0" smtClean="0">
                <a:latin typeface="Calibri"/>
              </a:rPr>
              <a:t>X+2 and X+Y are different </a:t>
            </a:r>
            <a:r>
              <a:rPr lang="en-US" altLang="zh-TW" sz="3000" dirty="0">
                <a:latin typeface="Calibri"/>
              </a:rPr>
              <a:t>with cost </a:t>
            </a:r>
            <a:r>
              <a:rPr lang="el-GR" altLang="zh-TW" sz="3000" dirty="0" smtClean="0">
                <a:solidFill>
                  <a:srgbClr val="FF0000"/>
                </a:solidFill>
                <a:latin typeface="Calibri"/>
              </a:rPr>
              <a:t>β</a:t>
            </a:r>
            <a:endParaRPr lang="en-US" altLang="zh-TW" sz="3000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altLang="zh-TW" sz="3000" dirty="0" smtClean="0">
                <a:latin typeface="Calibri"/>
              </a:rPr>
              <a:t>X+2 and X+E </a:t>
            </a:r>
            <a:r>
              <a:rPr lang="en-US" altLang="zh-TW" sz="3000" dirty="0">
                <a:latin typeface="Calibri"/>
              </a:rPr>
              <a:t>are different with cost </a:t>
            </a:r>
            <a:r>
              <a:rPr lang="el-GR" altLang="zh-TW" sz="3000" dirty="0" smtClean="0">
                <a:solidFill>
                  <a:srgbClr val="FF0000"/>
                </a:solidFill>
                <a:latin typeface="Calibri"/>
              </a:rPr>
              <a:t>γ</a:t>
            </a:r>
            <a:r>
              <a:rPr lang="en-US" altLang="zh-TW" sz="3000" dirty="0" smtClean="0">
                <a:latin typeface="Calibri"/>
              </a:rPr>
              <a:t>(E is a expression)</a:t>
            </a:r>
            <a:endParaRPr lang="en-US" altLang="zh-TW" sz="3000" dirty="0">
              <a:latin typeface="Calibri"/>
            </a:endParaRPr>
          </a:p>
          <a:p>
            <a:endParaRPr lang="en-US" altLang="zh-TW" sz="3000" dirty="0">
              <a:latin typeface="Calibri"/>
            </a:endParaRP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450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 Edit(cost)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456" y="1951991"/>
            <a:ext cx="4536504" cy="305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橢圓 5"/>
          <p:cNvSpPr/>
          <p:nvPr/>
        </p:nvSpPr>
        <p:spPr>
          <a:xfrm>
            <a:off x="2250604" y="3356992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347864" y="2996952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123728" y="2852936"/>
            <a:ext cx="79208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3203848" y="2852936"/>
            <a:ext cx="57606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123728" y="5229200"/>
            <a:ext cx="237626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Cost=</a:t>
            </a:r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α</a:t>
            </a:r>
            <a:r>
              <a:rPr lang="en-US" altLang="zh-TW" dirty="0" smtClean="0">
                <a:solidFill>
                  <a:srgbClr val="FF0000"/>
                </a:solidFill>
                <a:latin typeface="Calibri"/>
              </a:rPr>
              <a:t>+</a:t>
            </a:r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β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PATTERN 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Translate:</a:t>
            </a:r>
          </a:p>
          <a:p>
            <a:pPr lvl="1"/>
            <a:r>
              <a:rPr lang="en-US" altLang="zh-TW" dirty="0" smtClean="0"/>
              <a:t>wild card</a:t>
            </a:r>
          </a:p>
          <a:p>
            <a:r>
              <a:rPr lang="en-US" altLang="zh-TW" dirty="0" smtClean="0"/>
              <a:t>Ranker</a:t>
            </a:r>
          </a:p>
          <a:p>
            <a:pPr lvl="1"/>
            <a:r>
              <a:rPr lang="en-US" altLang="zh-TW" dirty="0"/>
              <a:t>sort results with respect to the sizes of the matched </a:t>
            </a:r>
            <a:r>
              <a:rPr lang="en-US" altLang="zh-TW" dirty="0" smtClean="0"/>
              <a:t>expressions in </a:t>
            </a:r>
            <a:r>
              <a:rPr lang="en-US" altLang="zh-TW" dirty="0"/>
              <a:t>increasing order.</a:t>
            </a:r>
            <a:endParaRPr lang="en-US" altLang="zh-TW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3676992" cy="339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0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PATTERN 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FF0000"/>
                </a:solidFill>
              </a:rPr>
              <a:t>template</a:t>
            </a:r>
            <a:r>
              <a:rPr lang="en-US" altLang="zh-TW" dirty="0" smtClean="0"/>
              <a:t> can be defined using wildcards as non-</a:t>
            </a:r>
            <a:r>
              <a:rPr lang="en-US" altLang="zh-TW" dirty="0" err="1"/>
              <a:t>terminals,and</a:t>
            </a:r>
            <a:r>
              <a:rPr lang="en-US" altLang="zh-TW" dirty="0"/>
              <a:t> regular expressions to describe their </a:t>
            </a:r>
            <a:r>
              <a:rPr lang="en-US" altLang="zh-TW" dirty="0" smtClean="0"/>
              <a:t>relationships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Number wild </a:t>
            </a:r>
            <a:r>
              <a:rPr lang="en-US" altLang="zh-TW" dirty="0" smtClean="0">
                <a:solidFill>
                  <a:srgbClr val="FF0000"/>
                </a:solidFill>
              </a:rPr>
              <a:t>cards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FF0000"/>
                </a:solidFill>
              </a:rPr>
              <a:t>Variable </a:t>
            </a:r>
            <a:r>
              <a:rPr lang="en-US" altLang="zh-TW" dirty="0">
                <a:solidFill>
                  <a:srgbClr val="FF0000"/>
                </a:solidFill>
              </a:rPr>
              <a:t>wild </a:t>
            </a:r>
            <a:r>
              <a:rPr lang="en-US" altLang="zh-TW" dirty="0" smtClean="0">
                <a:solidFill>
                  <a:srgbClr val="FF0000"/>
                </a:solidFill>
              </a:rPr>
              <a:t>cards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>
                <a:solidFill>
                  <a:srgbClr val="FF0000"/>
                </a:solidFill>
              </a:rPr>
              <a:t>Operator wild </a:t>
            </a:r>
            <a:r>
              <a:rPr lang="en-US" altLang="zh-TW" dirty="0" smtClean="0">
                <a:solidFill>
                  <a:srgbClr val="FF0000"/>
                </a:solidFill>
              </a:rPr>
              <a:t>cards</a:t>
            </a:r>
          </a:p>
        </p:txBody>
      </p:sp>
    </p:spTree>
    <p:extLst>
      <p:ext uri="{BB962C8B-B14F-4D97-AF65-F5344CB8AC3E}">
        <p14:creationId xmlns:p14="http://schemas.microsoft.com/office/powerpoint/2010/main" val="7928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zh-TW" dirty="0"/>
              <a:t>wild cards(example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13217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4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040" y="4025318"/>
            <a:ext cx="3061937" cy="282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Feedback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19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830758"/>
                <a:ext cx="8229600" cy="4389120"/>
              </a:xfrm>
            </p:spPr>
            <p:txBody>
              <a:bodyPr/>
              <a:lstStyle/>
              <a:p>
                <a:r>
                  <a:rPr lang="en-US" altLang="zh-TW" dirty="0" smtClean="0"/>
                  <a:t>The user </a:t>
                </a:r>
                <a:r>
                  <a:rPr lang="en-US" altLang="zh-TW" dirty="0"/>
                  <a:t>is looking for or it may be too general or too </a:t>
                </a:r>
                <a:r>
                  <a:rPr lang="en-US" altLang="zh-TW" dirty="0" err="1" smtClean="0"/>
                  <a:t>specic</a:t>
                </a:r>
                <a:endParaRPr lang="en-US" altLang="zh-TW" dirty="0" smtClean="0"/>
              </a:p>
              <a:p>
                <a:r>
                  <a:rPr lang="en-US" altLang="zh-TW" dirty="0" smtClean="0"/>
                  <a:t>Query: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10</m:t>
                        </m:r>
                      </m:sup>
                      <m:e>
                        <m:sSup>
                          <m:sSup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Document:</a:t>
                </a:r>
                <a:r>
                  <a:rPr lang="en-US" altLang="zh-TW" dirty="0"/>
                  <a:t> 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10</m:t>
                        </m:r>
                      </m:sup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zh-TW" altLang="en-US" dirty="0" smtClean="0"/>
                  <a:t> →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b="0" i="1" smtClean="0">
                            <a:latin typeface="Cambria Math"/>
                          </a:rPr>
                          <m:t>[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𝑉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1]=1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10</m:t>
                        </m:r>
                      </m:sup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1]</m:t>
                            </m:r>
                          </m:sup>
                        </m:sSup>
                      </m:e>
                    </m:nary>
                  </m:oMath>
                </a14:m>
                <a:r>
                  <a:rPr lang="zh-TW" altLang="en-US" dirty="0" smtClean="0"/>
                  <a:t> →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/>
                          </a:rPr>
                          <m:t>[</m:t>
                        </m:r>
                        <m:r>
                          <a:rPr lang="en-US" altLang="zh-TW" i="1">
                            <a:latin typeface="Cambria Math"/>
                          </a:rPr>
                          <m:t>𝑉</m:t>
                        </m:r>
                        <m:r>
                          <a:rPr lang="en-US" altLang="zh-TW" i="1">
                            <a:latin typeface="Cambria Math"/>
                          </a:rPr>
                          <m:t>1]=1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[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1]</m:t>
                        </m:r>
                      </m:sup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2]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1]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</a:t>
                </a:r>
                <a:r>
                  <a:rPr lang="zh-TW" altLang="en-US" dirty="0"/>
                  <a:t>→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/>
                          </a:rPr>
                          <m:t>[</m:t>
                        </m:r>
                        <m:r>
                          <a:rPr lang="en-US" altLang="zh-TW" i="1">
                            <a:latin typeface="Cambria Math"/>
                          </a:rPr>
                          <m:t>𝑉</m:t>
                        </m:r>
                        <m:r>
                          <a:rPr lang="en-US" altLang="zh-TW" i="1">
                            <a:latin typeface="Cambria Math"/>
                          </a:rPr>
                          <m:t>1]=1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[</m:t>
                        </m:r>
                        <m:r>
                          <a:rPr lang="en-US" altLang="zh-TW" i="1">
                            <a:latin typeface="Cambria Math"/>
                          </a:rPr>
                          <m:t>𝑁</m:t>
                        </m:r>
                        <m:r>
                          <a:rPr lang="en-US" altLang="zh-TW" i="1">
                            <a:latin typeface="Cambria Math"/>
                          </a:rPr>
                          <m:t>1]</m:t>
                        </m:r>
                      </m:sup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2]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1]</m:t>
                            </m:r>
                          </m:sup>
                        </m:sSup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30758"/>
                <a:ext cx="8229600" cy="4389120"/>
              </a:xfrm>
              <a:blipFill rotWithShape="1">
                <a:blip r:embed="rId3"/>
                <a:stretch>
                  <a:fillRect l="-963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橢圓 5"/>
          <p:cNvSpPr/>
          <p:nvPr/>
        </p:nvSpPr>
        <p:spPr>
          <a:xfrm>
            <a:off x="6141368" y="5611723"/>
            <a:ext cx="734888" cy="4815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77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altLang="zh-TW" dirty="0"/>
              <a:t>mathematical expressions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Related Work</a:t>
            </a:r>
          </a:p>
          <a:p>
            <a:pPr lvl="1"/>
            <a:r>
              <a:rPr lang="en-US" altLang="zh-TW" dirty="0" smtClean="0"/>
              <a:t>Purpose</a:t>
            </a:r>
          </a:p>
          <a:p>
            <a:r>
              <a:rPr lang="en-US" altLang="zh-TW" dirty="0" smtClean="0"/>
              <a:t>Methods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Conclusions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0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2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Experiment-Dataset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DLMF : Digital </a:t>
            </a:r>
            <a:r>
              <a:rPr lang="en-US" altLang="zh-TW" dirty="0"/>
              <a:t>Library </a:t>
            </a:r>
            <a:r>
              <a:rPr lang="en-US" altLang="zh-TW" dirty="0" smtClean="0"/>
              <a:t>of Mathematics </a:t>
            </a:r>
            <a:r>
              <a:rPr lang="en-US" altLang="zh-TW" dirty="0"/>
              <a:t>Functions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3" y="3645024"/>
            <a:ext cx="892125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56" y="2060848"/>
            <a:ext cx="752048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2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measures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Consider top 10 result</a:t>
            </a:r>
          </a:p>
          <a:p>
            <a:r>
              <a:rPr lang="en-US" altLang="zh-TW" dirty="0" smtClean="0"/>
              <a:t>NFR</a:t>
            </a:r>
          </a:p>
          <a:p>
            <a:r>
              <a:rPr lang="en-US" altLang="zh-TW" dirty="0" smtClean="0"/>
              <a:t>MRR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356992"/>
            <a:ext cx="71205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6" y="4782763"/>
            <a:ext cx="4302244" cy="12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23</a:t>
            </a:fld>
            <a:endParaRPr lang="zh-TW" alt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6125" y="4005064"/>
            <a:ext cx="58578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319742" cy="240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Methods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Conclusions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22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categorize existing approaches to match </a:t>
            </a:r>
            <a:r>
              <a:rPr lang="en-US" altLang="zh-TW" dirty="0" smtClean="0"/>
              <a:t>mathematical</a:t>
            </a:r>
            <a:r>
              <a:rPr lang="zh-TW" altLang="en-US" dirty="0" smtClean="0"/>
              <a:t> </a:t>
            </a:r>
            <a:r>
              <a:rPr lang="en-US" altLang="zh-TW" dirty="0" smtClean="0"/>
              <a:t>expressions</a:t>
            </a:r>
            <a:r>
              <a:rPr lang="en-US" altLang="zh-TW" dirty="0"/>
              <a:t>, concentrating on two </a:t>
            </a:r>
            <a:r>
              <a:rPr lang="en-US" altLang="zh-TW" dirty="0" smtClean="0"/>
              <a:t>paradigms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 </a:t>
            </a:r>
            <a:r>
              <a:rPr lang="en-US" altLang="zh-TW" dirty="0"/>
              <a:t>consider the structure of </a:t>
            </a:r>
            <a:r>
              <a:rPr lang="en-US" altLang="zh-TW" dirty="0" smtClean="0"/>
              <a:t>expressions</a:t>
            </a:r>
          </a:p>
          <a:p>
            <a:r>
              <a:rPr lang="en-US" altLang="zh-TW" dirty="0"/>
              <a:t>propose a representative system for each </a:t>
            </a:r>
            <a:r>
              <a:rPr lang="en-US" altLang="zh-TW" dirty="0" smtClean="0"/>
              <a:t>search</a:t>
            </a:r>
            <a:r>
              <a:rPr lang="zh-TW" altLang="en-US" dirty="0" smtClean="0"/>
              <a:t> </a:t>
            </a:r>
            <a:r>
              <a:rPr lang="en-US" altLang="zh-TW" dirty="0" smtClean="0"/>
              <a:t>paradigm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71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Mathematical </a:t>
            </a:r>
            <a:r>
              <a:rPr lang="en-US" altLang="zh-TW" dirty="0" smtClean="0"/>
              <a:t>expressions(</a:t>
            </a:r>
            <a:r>
              <a:rPr lang="en-US" altLang="zh-TW" dirty="0"/>
              <a:t>context-dependent </a:t>
            </a:r>
            <a:r>
              <a:rPr lang="en-US" altLang="zh-TW" dirty="0" smtClean="0"/>
              <a:t>rules)</a:t>
            </a:r>
          </a:p>
          <a:p>
            <a:pPr lvl="1"/>
            <a:r>
              <a:rPr lang="en-US" altLang="zh-TW" dirty="0" smtClean="0"/>
              <a:t>Content-based</a:t>
            </a:r>
          </a:p>
          <a:p>
            <a:pPr lvl="1"/>
            <a:r>
              <a:rPr lang="en-US" altLang="zh-TW" dirty="0" smtClean="0"/>
              <a:t>Presentation-based</a:t>
            </a:r>
          </a:p>
          <a:p>
            <a:pPr lvl="1"/>
            <a:r>
              <a:rPr lang="en-US" altLang="zh-TW" dirty="0" smtClean="0"/>
              <a:t>Dom Tree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514757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3929058" cy="264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49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4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Mathematical expressions: complex structures </a:t>
                </a:r>
                <a:r>
                  <a:rPr lang="en-US" altLang="zh-TW" dirty="0"/>
                  <a:t>and rather few distinct </a:t>
                </a:r>
                <a:r>
                  <a:rPr lang="en-US" altLang="zh-TW" dirty="0" smtClean="0"/>
                  <a:t>symbols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i</m:t>
                        </m:r>
                        <m: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n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i</m:t>
                        </m:r>
                      </m:e>
                    </m:nary>
                  </m:oMath>
                </a14:m>
                <a:r>
                  <a:rPr lang="en-US" altLang="zh-TW" dirty="0">
                    <a:latin typeface="Cambria Math"/>
                    <a:ea typeface="+mj-ea"/>
                  </a:rPr>
                  <a:t> and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j</m:t>
                        </m:r>
                        <m: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m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zh-TW" i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j</m:t>
                        </m:r>
                      </m:e>
                    </m:nary>
                  </m:oMath>
                </a14:m>
                <a:r>
                  <a:rPr lang="en-US" altLang="zh-TW" dirty="0">
                    <a:latin typeface="Cambria Math"/>
                    <a:ea typeface="+mj-ea"/>
                  </a:rPr>
                  <a:t> are similar?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</m:ctrlPr>
                      </m:sSupPr>
                      <m:e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2</m:t>
                        </m:r>
                      </m:e>
                      <m:sup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dirty="0">
                    <a:latin typeface="Cambria Math"/>
                    <a:ea typeface="+mj-ea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</m:ctrlPr>
                      </m:sSupPr>
                      <m:e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𝑛</m:t>
                        </m:r>
                      </m:e>
                      <m:sup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  <a:ea typeface="+mj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>
                    <a:latin typeface="Cambria Math"/>
                    <a:ea typeface="+mj-ea"/>
                  </a:rPr>
                  <a:t> are similar?</a:t>
                </a:r>
              </a:p>
              <a:p>
                <a:r>
                  <a:rPr lang="en-US" altLang="zh-TW" dirty="0" smtClean="0">
                    <a:latin typeface="+mj-ea"/>
                    <a:ea typeface="+mj-ea"/>
                  </a:rPr>
                  <a:t>Motivation</a:t>
                </a:r>
              </a:p>
              <a:p>
                <a:pPr lvl="1"/>
                <a:r>
                  <a:rPr lang="en-US" altLang="zh-TW" dirty="0" smtClean="0">
                    <a:latin typeface="+mj-ea"/>
                    <a:ea typeface="+mj-ea"/>
                  </a:rPr>
                  <a:t>keyword </a:t>
                </a:r>
                <a:r>
                  <a:rPr lang="en-US" altLang="zh-TW" dirty="0">
                    <a:latin typeface="+mj-ea"/>
                    <a:ea typeface="+mj-ea"/>
                  </a:rPr>
                  <a:t>search only cannot fully exploit their </a:t>
                </a:r>
                <a:r>
                  <a:rPr lang="en-US" altLang="zh-TW" dirty="0" smtClean="0">
                    <a:latin typeface="+mj-ea"/>
                    <a:ea typeface="+mj-ea"/>
                  </a:rPr>
                  <a:t>mathematical information</a:t>
                </a:r>
                <a:r>
                  <a:rPr lang="en-US" altLang="zh-TW" dirty="0">
                    <a:latin typeface="+mj-ea"/>
                    <a:ea typeface="+mj-ea"/>
                  </a:rPr>
                  <a:t>.</a:t>
                </a:r>
                <a:endParaRPr lang="en-US" altLang="zh-TW" dirty="0" smtClean="0">
                  <a:latin typeface="+mj-ea"/>
                  <a:ea typeface="+mj-ea"/>
                </a:endParaRPr>
              </a:p>
              <a:p>
                <a:pPr marL="0" indent="0">
                  <a:buNone/>
                </a:pPr>
                <a:endParaRPr lang="en-US" altLang="zh-TW" dirty="0" smtClean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500" dirty="0"/>
              <a:t>Related Work(Exact match)</a:t>
            </a:r>
            <a:endParaRPr lang="zh-TW" altLang="en-US" sz="45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5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TextSearch</a:t>
                </a:r>
              </a:p>
              <a:p>
                <a:pPr lvl="1"/>
                <a:r>
                  <a:rPr lang="en-US" altLang="zh-TW" dirty="0" smtClean="0"/>
                  <a:t>Bags of words</a:t>
                </a:r>
              </a:p>
              <a:p>
                <a:r>
                  <a:rPr lang="en-US" altLang="zh-TW" dirty="0" smtClean="0"/>
                  <a:t>Exact Match</a:t>
                </a:r>
              </a:p>
              <a:p>
                <a:pPr lvl="1"/>
                <a:r>
                  <a:rPr lang="en-US" altLang="zh-TW" dirty="0" smtClean="0"/>
                  <a:t>tree</a:t>
                </a:r>
              </a:p>
              <a:p>
                <a:pPr lvl="1"/>
                <a:r>
                  <a:rPr lang="en-US" altLang="zh-TW" dirty="0" smtClean="0"/>
                  <a:t>very limited variation among the expressions returned</a:t>
                </a:r>
              </a:p>
              <a:p>
                <a:r>
                  <a:rPr lang="en-US" altLang="zh-TW" dirty="0" err="1" smtClean="0"/>
                  <a:t>NormalizedExactMatch</a:t>
                </a:r>
                <a:r>
                  <a:rPr lang="en-US" altLang="zh-TW" dirty="0" smtClean="0"/>
                  <a:t> algorithms</a:t>
                </a:r>
              </a:p>
              <a:p>
                <a:pPr lvl="1"/>
                <a:r>
                  <a:rPr lang="en-US" altLang="zh-TW" dirty="0" smtClean="0"/>
                  <a:t>ignore </a:t>
                </a:r>
                <a:r>
                  <a:rPr lang="en-US" altLang="zh-TW" dirty="0" err="1" smtClean="0"/>
                  <a:t>specic</a:t>
                </a:r>
                <a:r>
                  <a:rPr lang="en-US" altLang="zh-TW" dirty="0" smtClean="0"/>
                  <a:t> numbers, variables, and operators by removing all leaf nodes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TW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 </a:t>
                </a:r>
                <a:r>
                  <a:rPr lang="en-US" altLang="zh-TW" sz="2000" dirty="0">
                    <a:latin typeface="Cambria Math"/>
                  </a:rPr>
                  <a:t>and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TW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TW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TW" dirty="0" smtClean="0"/>
                  <a:t> are same?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1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 Work(Approximate match)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SubexprExactMatch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at least one of its </a:t>
            </a:r>
            <a:r>
              <a:rPr lang="en-US" altLang="zh-TW" dirty="0" err="1" smtClean="0">
                <a:solidFill>
                  <a:srgbClr val="FF0000"/>
                </a:solidFill>
              </a:rPr>
              <a:t>subexpressions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exactly matches the query</a:t>
            </a:r>
          </a:p>
          <a:p>
            <a:pPr lvl="1"/>
            <a:r>
              <a:rPr lang="en-US" altLang="zh-TW" dirty="0" smtClean="0"/>
              <a:t>some structure information is missed by transforming an expression into bags of tokens</a:t>
            </a:r>
          </a:p>
          <a:p>
            <a:r>
              <a:rPr lang="en-US" altLang="zh-TW" dirty="0" err="1" smtClean="0"/>
              <a:t>NormalizedSubExactMatch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one of its normalized </a:t>
            </a:r>
            <a:r>
              <a:rPr lang="en-US" altLang="zh-TW" dirty="0" err="1" smtClean="0"/>
              <a:t>subexpressions</a:t>
            </a:r>
            <a:r>
              <a:rPr lang="en-US" altLang="zh-TW" dirty="0" smtClean="0"/>
              <a:t> matches the normalized query</a:t>
            </a:r>
          </a:p>
          <a:p>
            <a:pPr lvl="1"/>
            <a:r>
              <a:rPr lang="en-US" altLang="zh-TW" dirty="0" smtClean="0"/>
              <a:t>performance remains relatively poor</a:t>
            </a:r>
            <a:endParaRPr lang="en-US" altLang="zh-T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 Work(Approximate match)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MIaS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subtrees</a:t>
            </a:r>
            <a:r>
              <a:rPr lang="en-US" altLang="zh-TW" dirty="0" smtClean="0"/>
              <a:t> are normalized and transformed into tokens and a text search engine is used to index and retrieve them</a:t>
            </a:r>
            <a:endParaRPr lang="en-US" altLang="zh-T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Purpose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Mathematical Expression</a:t>
            </a:r>
          </a:p>
          <a:p>
            <a:pPr lvl="1"/>
            <a:r>
              <a:rPr lang="en-US" altLang="zh-TW" dirty="0" smtClean="0"/>
              <a:t>its appearance(or </a:t>
            </a:r>
            <a:r>
              <a:rPr lang="en-US" altLang="zh-TW" dirty="0"/>
              <a:t>presentation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its </a:t>
            </a:r>
            <a:r>
              <a:rPr lang="en-US" altLang="zh-TW" dirty="0" smtClean="0"/>
              <a:t>mathematical meaning </a:t>
            </a:r>
            <a:r>
              <a:rPr lang="en-US" altLang="zh-TW" dirty="0"/>
              <a:t>(often termed its content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how to capture the relevance of mathematical expressions, how to query them, and how to evaluate the results</a:t>
            </a:r>
            <a:endParaRPr lang="zh-TW" altLang="en-US" dirty="0">
              <a:latin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19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Methods</a:t>
            </a:r>
          </a:p>
          <a:p>
            <a:pPr lvl="1"/>
            <a:r>
              <a:rPr lang="en-US" altLang="zh-TW" dirty="0" smtClean="0"/>
              <a:t>SIMILARITY  SEARCH</a:t>
            </a:r>
          </a:p>
          <a:p>
            <a:pPr lvl="1"/>
            <a:r>
              <a:rPr lang="en-US" altLang="zh-TW" dirty="0"/>
              <a:t>PATTERN </a:t>
            </a:r>
            <a:r>
              <a:rPr lang="en-US" altLang="zh-TW" dirty="0" smtClean="0"/>
              <a:t> SEARCH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Conclusions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3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4534</TotalTime>
  <Words>733</Words>
  <Application>Microsoft Office PowerPoint</Application>
  <PresentationFormat>如螢幕大小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公正</vt:lpstr>
      <vt:lpstr>Retrieving Documents With Mathematical Content</vt:lpstr>
      <vt:lpstr>Outline</vt:lpstr>
      <vt:lpstr>Introduction</vt:lpstr>
      <vt:lpstr>Introduction</vt:lpstr>
      <vt:lpstr>Related Work(Exact match)</vt:lpstr>
      <vt:lpstr>Related Work(Approximate match)</vt:lpstr>
      <vt:lpstr>Related Work(Approximate match)</vt:lpstr>
      <vt:lpstr>Purpose</vt:lpstr>
      <vt:lpstr>Outline</vt:lpstr>
      <vt:lpstr>SIMILARITY  SEARCH</vt:lpstr>
      <vt:lpstr>Tree Edit</vt:lpstr>
      <vt:lpstr>Tree Edit(cost)</vt:lpstr>
      <vt:lpstr>Tree Edit(cost)</vt:lpstr>
      <vt:lpstr>cost</vt:lpstr>
      <vt:lpstr>Tree Edit(cost)</vt:lpstr>
      <vt:lpstr>PATTERN SEARCH</vt:lpstr>
      <vt:lpstr>PATTERN SEARCH</vt:lpstr>
      <vt:lpstr>wild cards(example)</vt:lpstr>
      <vt:lpstr>Feedback</vt:lpstr>
      <vt:lpstr>Outline</vt:lpstr>
      <vt:lpstr>Experiment-Dataset</vt:lpstr>
      <vt:lpstr>Evaluation measures</vt:lpstr>
      <vt:lpstr>Results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Selection of Social Media Responses to News</dc:title>
  <dc:creator>user</dc:creator>
  <cp:lastModifiedBy>USER</cp:lastModifiedBy>
  <cp:revision>422</cp:revision>
  <dcterms:created xsi:type="dcterms:W3CDTF">2013-09-30T04:14:53Z</dcterms:created>
  <dcterms:modified xsi:type="dcterms:W3CDTF">2014-06-10T01:04:21Z</dcterms:modified>
</cp:coreProperties>
</file>